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09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51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77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94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4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02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21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7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4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60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08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1FCA-83E2-4CFA-A5B9-72C33A524840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F177-9E2F-4B9C-A78A-C7FF5309F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1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platzhalt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6" b="9166"/>
          <a:stretch>
            <a:fillRect/>
          </a:stretch>
        </p:blipFill>
        <p:spPr>
          <a:xfrm>
            <a:off x="710375" y="936625"/>
            <a:ext cx="4726564" cy="2735263"/>
          </a:xfrm>
          <a:prstGeom prst="rect">
            <a:avLst/>
          </a:prstGeom>
        </p:spPr>
      </p:pic>
      <p:pic>
        <p:nvPicPr>
          <p:cNvPr id="17" name="Bildplatzhalt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0" r="17840"/>
          <a:stretch>
            <a:fillRect/>
          </a:stretch>
        </p:blipFill>
        <p:spPr>
          <a:xfrm>
            <a:off x="710375" y="4026712"/>
            <a:ext cx="2290922" cy="2671340"/>
          </a:xfrm>
          <a:prstGeom prst="rect">
            <a:avLst/>
          </a:prstGeom>
        </p:spPr>
      </p:pic>
      <p:pic>
        <p:nvPicPr>
          <p:cNvPr id="18" name="Bildplatzhalt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0" r="17840"/>
          <a:stretch>
            <a:fillRect/>
          </a:stretch>
        </p:blipFill>
        <p:spPr>
          <a:xfrm>
            <a:off x="3145979" y="4033368"/>
            <a:ext cx="2290960" cy="2670622"/>
          </a:xfrm>
          <a:prstGeom prst="rect">
            <a:avLst/>
          </a:prstGeom>
        </p:spPr>
      </p:pic>
      <p:sp>
        <p:nvSpPr>
          <p:cNvPr id="19" name="Textplatzhalter 20"/>
          <p:cNvSpPr txBox="1">
            <a:spLocks/>
          </p:cNvSpPr>
          <p:nvPr/>
        </p:nvSpPr>
        <p:spPr>
          <a:xfrm>
            <a:off x="710375" y="144537"/>
            <a:ext cx="7529416" cy="792088"/>
          </a:xfrm>
          <a:prstGeom prst="rect">
            <a:avLst/>
          </a:prstGeom>
        </p:spPr>
        <p:txBody>
          <a:bodyPr/>
          <a:lstStyle>
            <a:lvl1pPr marL="0" indent="0" algn="l" defTabSz="749300" rtl="0" eaLnBrk="0" fontAlgn="base" hangingPunct="0">
              <a:spcBef>
                <a:spcPts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+mn-ea"/>
                <a:cs typeface="+mn-cs"/>
              </a:defRPr>
            </a:lvl1pPr>
            <a:lvl2pPr marL="0" indent="0" algn="l" defTabSz="749300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kern="0" dirty="0" smtClean="0">
                <a:latin typeface="Arial"/>
              </a:rPr>
              <a:t>Planta desaladora </a:t>
            </a:r>
            <a:r>
              <a:rPr lang="de-DE" kern="0" dirty="0">
                <a:latin typeface="Arial"/>
              </a:rPr>
              <a:t>Granadilla </a:t>
            </a:r>
            <a:r>
              <a:rPr lang="de-DE" kern="0" dirty="0" smtClean="0">
                <a:latin typeface="Arial"/>
              </a:rPr>
              <a:t>2</a:t>
            </a:r>
            <a:r>
              <a:rPr lang="de-DE" sz="4000" kern="0" dirty="0">
                <a:latin typeface="Arial"/>
              </a:rPr>
              <a:t> </a:t>
            </a:r>
            <a:r>
              <a:rPr lang="de-DE" kern="0" dirty="0" smtClean="0">
                <a:latin typeface="Arial"/>
              </a:rPr>
              <a:t>Tenerife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platzhalter 14"/>
          <p:cNvSpPr txBox="1">
            <a:spLocks/>
          </p:cNvSpPr>
          <p:nvPr/>
        </p:nvSpPr>
        <p:spPr>
          <a:xfrm>
            <a:off x="6007769" y="936625"/>
            <a:ext cx="5354467" cy="358775"/>
          </a:xfrm>
          <a:prstGeom prst="rect">
            <a:avLst/>
          </a:prstGeom>
          <a:solidFill>
            <a:srgbClr val="0070C0"/>
          </a:solidFill>
        </p:spPr>
        <p:txBody>
          <a:bodyPr tIns="0" bIns="0" anchor="ctr" anchorCtr="0">
            <a:normAutofit/>
          </a:bodyPr>
          <a:lstStyle>
            <a:lvl1pPr marL="280988" indent="-280988" algn="ctr" defTabSz="749300" rtl="0" eaLnBrk="0" fontAlgn="base" hangingPunct="0">
              <a:spcBef>
                <a:spcPct val="20000"/>
              </a:spcBef>
              <a:spcAft>
                <a:spcPct val="0"/>
              </a:spcAft>
              <a:defRPr sz="1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280988" marR="0" lvl="0" indent="-280988" algn="ctr" defTabSz="7493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9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Planta desaladora </a:t>
            </a:r>
            <a:r>
              <a:rPr lang="de-DE" kern="0" noProof="0" dirty="0" smtClean="0">
                <a:latin typeface="Arial"/>
              </a:rPr>
              <a:t>Granadilla 2</a:t>
            </a:r>
            <a:r>
              <a:rPr kumimoji="0" lang="de-DE" sz="19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Tenerife</a:t>
            </a:r>
            <a:endParaRPr kumimoji="0" lang="de-DE" sz="1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xtplatzhalter 15"/>
          <p:cNvSpPr txBox="1">
            <a:spLocks/>
          </p:cNvSpPr>
          <p:nvPr/>
        </p:nvSpPr>
        <p:spPr>
          <a:xfrm>
            <a:off x="6007769" y="1295397"/>
            <a:ext cx="5354468" cy="3591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tIns="108000"/>
          <a:lstStyle>
            <a:lvl1pPr marL="280988" marR="0" indent="-280988" algn="l" defTabSz="7493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 sz="1200" b="1" u="sng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749300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100" b="0" baseline="0">
                <a:solidFill>
                  <a:srgbClr val="333399"/>
                </a:solidFill>
                <a:latin typeface="+mn-lt"/>
              </a:defRPr>
            </a:lvl2pPr>
            <a:lvl3pPr marL="0" indent="0" algn="l" defTabSz="749300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11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280988" marR="0" lvl="0" indent="-280988" algn="l" defTabSz="7493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Descripción</a:t>
            </a:r>
            <a:r>
              <a:rPr kumimoji="0" lang="en-US" sz="1200" b="1" i="0" u="sng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del </a:t>
            </a:r>
            <a:r>
              <a:rPr kumimoji="0" lang="en-US" sz="1200" b="1" i="0" u="sng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</a:t>
            </a:r>
            <a:endParaRPr kumimoji="0" 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0000" marR="0" lvl="1" indent="-180000" algn="just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Tubería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de impulsion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Hagudosta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®</a:t>
            </a:r>
            <a:r>
              <a:rPr lang="en-US" sz="1000" kern="0" dirty="0" smtClean="0">
                <a:latin typeface="Arial"/>
              </a:rPr>
              <a:t> I 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DN 300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en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BL de 5,80 m de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longitud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. Un total de 6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pozos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de 70 m de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profundidad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es-ES" sz="1000" b="0" i="0" u="none" strike="noStrike" kern="0" cap="none" spc="0" normalizeH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construidos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con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tuberías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PVC-U DN 400 (450 x 19.5 mm)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</a:endParaRPr>
          </a:p>
          <a:p>
            <a:pPr lvl="1"/>
            <a:r>
              <a:rPr lang="en-US" sz="1000" kern="0" dirty="0" err="1">
                <a:latin typeface="Arial"/>
              </a:rPr>
              <a:t>Bomba</a:t>
            </a:r>
            <a:r>
              <a:rPr lang="en-US" sz="1000" kern="0" dirty="0">
                <a:latin typeface="Arial"/>
              </a:rPr>
              <a:t> submergible INDAR, de 100 m²/h</a:t>
            </a:r>
            <a:r>
              <a:rPr lang="en-US" sz="1000" kern="0" dirty="0" smtClean="0">
                <a:latin typeface="Arial"/>
              </a:rPr>
              <a:t>, </a:t>
            </a:r>
            <a:r>
              <a:rPr lang="en-US" sz="1000" kern="0" dirty="0">
                <a:latin typeface="Arial"/>
              </a:rPr>
              <a:t>con </a:t>
            </a:r>
            <a:r>
              <a:rPr lang="en-US" sz="1000" kern="0" dirty="0" err="1">
                <a:latin typeface="Arial"/>
              </a:rPr>
              <a:t>una</a:t>
            </a:r>
            <a:r>
              <a:rPr lang="en-US" sz="1000" kern="0" dirty="0">
                <a:latin typeface="Arial"/>
              </a:rPr>
              <a:t> </a:t>
            </a:r>
            <a:r>
              <a:rPr lang="en-US" sz="1000" kern="0" dirty="0" err="1" smtClean="0">
                <a:latin typeface="Arial"/>
              </a:rPr>
              <a:t>altura</a:t>
            </a:r>
            <a:r>
              <a:rPr lang="en-US" sz="1000" kern="0" dirty="0" smtClean="0">
                <a:latin typeface="Arial"/>
              </a:rPr>
              <a:t> de </a:t>
            </a:r>
            <a:r>
              <a:rPr lang="es-ES" sz="1000" kern="0" dirty="0" smtClean="0">
                <a:latin typeface="Arial"/>
              </a:rPr>
              <a:t>elevación</a:t>
            </a:r>
            <a:r>
              <a:rPr lang="en-US" sz="1000" kern="0" dirty="0" smtClean="0">
                <a:latin typeface="Arial"/>
              </a:rPr>
              <a:t> </a:t>
            </a:r>
            <a:r>
              <a:rPr lang="en-US" sz="1000" kern="0" dirty="0" err="1" smtClean="0">
                <a:latin typeface="Arial"/>
              </a:rPr>
              <a:t>aprox</a:t>
            </a:r>
            <a:r>
              <a:rPr lang="en-US" sz="1000" kern="0" dirty="0" smtClean="0">
                <a:latin typeface="Arial"/>
              </a:rPr>
              <a:t>. 20 m.</a:t>
            </a:r>
          </a:p>
          <a:p>
            <a:pPr marL="0" lvl="1" indent="0">
              <a:buNone/>
            </a:pPr>
            <a:r>
              <a:rPr kumimoji="0" lang="en-US" sz="1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Datos</a:t>
            </a:r>
            <a:r>
              <a:rPr kumimoji="0" 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técnicos</a:t>
            </a:r>
            <a:endParaRPr kumimoji="0" 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algn="just"/>
            <a:r>
              <a:rPr lang="es-ES" sz="1000" kern="0" dirty="0" smtClean="0">
                <a:latin typeface="Arial"/>
              </a:rPr>
              <a:t>Tuberías de impulsión con </a:t>
            </a:r>
            <a:r>
              <a:rPr lang="es-ES" sz="1000" kern="0" dirty="0">
                <a:latin typeface="Arial"/>
              </a:rPr>
              <a:t>revestimiento </a:t>
            </a:r>
            <a:r>
              <a:rPr lang="es-ES" sz="1000" kern="0" dirty="0" err="1" smtClean="0">
                <a:latin typeface="Arial"/>
              </a:rPr>
              <a:t>Hagulit</a:t>
            </a:r>
            <a:r>
              <a:rPr lang="en-US" sz="1000" kern="0" dirty="0" smtClean="0">
                <a:latin typeface="Arial"/>
              </a:rPr>
              <a:t>®</a:t>
            </a:r>
            <a:r>
              <a:rPr lang="es-ES" sz="1000" kern="0" dirty="0" smtClean="0">
                <a:latin typeface="Arial"/>
              </a:rPr>
              <a:t> </a:t>
            </a:r>
            <a:r>
              <a:rPr lang="es-ES" sz="1000" kern="0" dirty="0">
                <a:latin typeface="Arial"/>
              </a:rPr>
              <a:t>con </a:t>
            </a:r>
            <a:r>
              <a:rPr lang="es-ES" sz="1000" kern="0" dirty="0" smtClean="0">
                <a:latin typeface="Arial"/>
              </a:rPr>
              <a:t>uniones </a:t>
            </a:r>
            <a:r>
              <a:rPr lang="en-US" sz="1000" kern="0" dirty="0" err="1">
                <a:latin typeface="Arial"/>
              </a:rPr>
              <a:t>Hagudosta</a:t>
            </a:r>
            <a:r>
              <a:rPr lang="en-US" sz="1000" kern="0" dirty="0">
                <a:latin typeface="Arial"/>
              </a:rPr>
              <a:t>® I</a:t>
            </a:r>
            <a:r>
              <a:rPr lang="es-ES" sz="1000" kern="0" dirty="0" smtClean="0">
                <a:latin typeface="Arial"/>
              </a:rPr>
              <a:t> DN300 PN16</a:t>
            </a:r>
            <a:r>
              <a:rPr lang="es-ES" sz="1000" kern="0" dirty="0">
                <a:latin typeface="Arial"/>
              </a:rPr>
              <a:t>, </a:t>
            </a:r>
            <a:r>
              <a:rPr lang="es-ES" sz="1000" kern="0" dirty="0" smtClean="0">
                <a:latin typeface="Arial"/>
              </a:rPr>
              <a:t>cabezal del sondeo de acero ST37 con revestimiento de </a:t>
            </a:r>
            <a:r>
              <a:rPr lang="es-ES" sz="1000" kern="0" dirty="0" err="1" smtClean="0">
                <a:latin typeface="Arial"/>
              </a:rPr>
              <a:t>Hagulit</a:t>
            </a:r>
            <a:r>
              <a:rPr lang="es-ES" sz="1000" kern="0" dirty="0">
                <a:latin typeface="Arial"/>
              </a:rPr>
              <a:t>, </a:t>
            </a:r>
            <a:r>
              <a:rPr lang="es-ES" sz="1000" kern="0" dirty="0" smtClean="0">
                <a:latin typeface="Arial"/>
              </a:rPr>
              <a:t>centradores de PVC </a:t>
            </a:r>
            <a:r>
              <a:rPr lang="es-ES" sz="1000" kern="0" dirty="0">
                <a:latin typeface="Arial"/>
              </a:rPr>
              <a:t>y </a:t>
            </a:r>
            <a:r>
              <a:rPr lang="es-ES" sz="1000" kern="0" dirty="0" smtClean="0">
                <a:latin typeface="Arial"/>
              </a:rPr>
              <a:t>abrazadera y cabezal de instalación de acero ST37.</a:t>
            </a:r>
          </a:p>
          <a:p>
            <a:pPr lvl="1" algn="just"/>
            <a:r>
              <a:rPr lang="es-ES" sz="1000" kern="0" dirty="0" smtClean="0">
                <a:latin typeface="Arial"/>
              </a:rPr>
              <a:t>Adaptador a la bomba sumergible unión </a:t>
            </a:r>
            <a:r>
              <a:rPr lang="es-ES" sz="1000" kern="0" dirty="0" err="1" smtClean="0">
                <a:latin typeface="Arial"/>
              </a:rPr>
              <a:t>Hagudosta</a:t>
            </a:r>
            <a:r>
              <a:rPr lang="en-US" sz="1000" kern="0" dirty="0" smtClean="0">
                <a:latin typeface="Arial"/>
              </a:rPr>
              <a:t>® </a:t>
            </a:r>
            <a:r>
              <a:rPr lang="en-US" sz="1000" kern="0" dirty="0">
                <a:latin typeface="Arial"/>
              </a:rPr>
              <a:t>I</a:t>
            </a:r>
            <a:r>
              <a:rPr lang="es-ES" sz="1000" kern="0" dirty="0" smtClean="0">
                <a:latin typeface="Arial"/>
              </a:rPr>
              <a:t> hembra a brida especial DN200 para su conexión a </a:t>
            </a:r>
            <a:r>
              <a:rPr lang="es-ES" sz="1000" kern="0" dirty="0">
                <a:latin typeface="Arial"/>
              </a:rPr>
              <a:t>la </a:t>
            </a:r>
            <a:r>
              <a:rPr lang="es-ES" sz="1000" kern="0" dirty="0" smtClean="0">
                <a:latin typeface="Arial"/>
              </a:rPr>
              <a:t>bomba sumergible </a:t>
            </a:r>
            <a:r>
              <a:rPr lang="es-ES" sz="1000" kern="0" dirty="0">
                <a:latin typeface="Arial"/>
              </a:rPr>
              <a:t>INDAR (10" - aprox. 100m³/h</a:t>
            </a:r>
            <a:r>
              <a:rPr lang="es-ES" sz="1000" kern="0" dirty="0" smtClean="0">
                <a:latin typeface="Arial"/>
              </a:rPr>
              <a:t>)</a:t>
            </a:r>
          </a:p>
          <a:p>
            <a:pPr lvl="1" algn="just"/>
            <a:r>
              <a:rPr lang="es-ES" sz="1000" kern="0" dirty="0" smtClean="0">
                <a:latin typeface="Arial"/>
              </a:rPr>
              <a:t>Las uniones reducidas de la tubería de impulsión </a:t>
            </a:r>
            <a:r>
              <a:rPr lang="es-ES" sz="1000" kern="0" dirty="0" err="1" smtClean="0">
                <a:latin typeface="Arial"/>
              </a:rPr>
              <a:t>Hagudosta</a:t>
            </a:r>
            <a:r>
              <a:rPr lang="en-US" sz="1000" kern="0" dirty="0" smtClean="0">
                <a:latin typeface="Arial"/>
              </a:rPr>
              <a:t>® </a:t>
            </a:r>
            <a:r>
              <a:rPr lang="en-US" sz="1000" kern="0" dirty="0">
                <a:latin typeface="Arial"/>
              </a:rPr>
              <a:t>I</a:t>
            </a:r>
            <a:r>
              <a:rPr lang="es-ES" sz="1000" kern="0" dirty="0" smtClean="0">
                <a:latin typeface="Arial"/>
              </a:rPr>
              <a:t> </a:t>
            </a:r>
            <a:r>
              <a:rPr lang="es-ES" sz="1000" kern="0" dirty="0">
                <a:latin typeface="Arial"/>
              </a:rPr>
              <a:t>garantizan una capacidad de carga de hasta 20 toneladas y están disponibles hasta </a:t>
            </a:r>
            <a:r>
              <a:rPr lang="es-ES" sz="1000" kern="0" dirty="0" smtClean="0">
                <a:latin typeface="Arial"/>
              </a:rPr>
              <a:t>PN16.</a:t>
            </a:r>
          </a:p>
          <a:p>
            <a:pPr marL="0" lvl="1" indent="0">
              <a:buNone/>
            </a:pPr>
            <a:r>
              <a:rPr kumimoji="0" lang="en-US" sz="1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Especialidad</a:t>
            </a:r>
            <a:endParaRPr kumimoji="0" 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</a:endParaRPr>
          </a:p>
          <a:p>
            <a:pPr lvl="1" algn="just"/>
            <a:r>
              <a:rPr lang="es-ES" sz="1000" kern="0" dirty="0">
                <a:latin typeface="Arial"/>
              </a:rPr>
              <a:t>Debido a la alta salinidad del agua, </a:t>
            </a:r>
            <a:r>
              <a:rPr lang="es-ES" sz="1000" kern="0" dirty="0" smtClean="0">
                <a:latin typeface="Arial"/>
              </a:rPr>
              <a:t>la empresa de ingeniería decidió instalar tubería de acero con revestimiento de </a:t>
            </a:r>
            <a:r>
              <a:rPr lang="es-ES" sz="1000" kern="0" dirty="0" err="1" smtClean="0">
                <a:latin typeface="Arial"/>
              </a:rPr>
              <a:t>epoxy</a:t>
            </a:r>
            <a:r>
              <a:rPr lang="es-ES" sz="1000" kern="0" dirty="0" smtClean="0">
                <a:latin typeface="Arial"/>
              </a:rPr>
              <a:t> al horno </a:t>
            </a:r>
            <a:r>
              <a:rPr lang="es-ES" sz="1000" kern="0" dirty="0" err="1" smtClean="0">
                <a:latin typeface="Arial"/>
              </a:rPr>
              <a:t>Hagulit</a:t>
            </a:r>
            <a:r>
              <a:rPr lang="en-US" sz="1000" kern="0" dirty="0" smtClean="0">
                <a:latin typeface="Arial"/>
              </a:rPr>
              <a:t>®</a:t>
            </a:r>
            <a:r>
              <a:rPr lang="es-ES" sz="1000" kern="0" dirty="0" smtClean="0">
                <a:latin typeface="Arial"/>
              </a:rPr>
              <a:t> </a:t>
            </a:r>
            <a:r>
              <a:rPr lang="es-ES" sz="1000" kern="0" dirty="0" smtClean="0">
                <a:latin typeface="Arial"/>
              </a:rPr>
              <a:t>y </a:t>
            </a:r>
            <a:r>
              <a:rPr lang="es-ES" sz="1000" kern="0" dirty="0">
                <a:latin typeface="Arial"/>
              </a:rPr>
              <a:t>las </a:t>
            </a:r>
            <a:r>
              <a:rPr lang="es-ES" sz="1000" kern="0" dirty="0" smtClean="0">
                <a:latin typeface="Arial"/>
              </a:rPr>
              <a:t>bombas sumergibles INDAR </a:t>
            </a:r>
            <a:r>
              <a:rPr lang="es-ES" sz="1000" kern="0" dirty="0">
                <a:latin typeface="Arial"/>
              </a:rPr>
              <a:t>en acero inoxidable dúplex. La combinación de ambos ofrece una relación perfecta entre costes y </a:t>
            </a:r>
            <a:r>
              <a:rPr lang="es-ES" sz="1000" kern="0" dirty="0" smtClean="0">
                <a:latin typeface="Arial"/>
              </a:rPr>
              <a:t>rendimiento en pozos de agua </a:t>
            </a:r>
            <a:r>
              <a:rPr lang="es-ES" sz="1000" kern="0" dirty="0" smtClean="0">
                <a:latin typeface="Arial"/>
              </a:rPr>
              <a:t>salada, debido </a:t>
            </a:r>
            <a:r>
              <a:rPr lang="es-ES" sz="1000" kern="0" dirty="0">
                <a:latin typeface="Arial"/>
              </a:rPr>
              <a:t>a sus características físicas y </a:t>
            </a:r>
            <a:r>
              <a:rPr lang="es-ES" sz="1000" kern="0" dirty="0" smtClean="0">
                <a:latin typeface="Arial"/>
              </a:rPr>
              <a:t> </a:t>
            </a:r>
            <a:r>
              <a:rPr lang="es-ES" sz="1000" kern="0" dirty="0">
                <a:latin typeface="Arial"/>
              </a:rPr>
              <a:t>garantías de vida </a:t>
            </a:r>
            <a:r>
              <a:rPr lang="es-ES" sz="1000" kern="0" dirty="0" smtClean="0">
                <a:latin typeface="Arial"/>
              </a:rPr>
              <a:t>útil.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</a:endParaRPr>
          </a:p>
          <a:p>
            <a:pPr marL="171450" marR="0" lvl="0" indent="-171450" algn="l" defTabSz="7493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1" i="0" u="sng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platzhalter 16"/>
          <p:cNvSpPr txBox="1">
            <a:spLocks/>
          </p:cNvSpPr>
          <p:nvPr/>
        </p:nvSpPr>
        <p:spPr>
          <a:xfrm>
            <a:off x="6007766" y="5362382"/>
            <a:ext cx="2232025" cy="433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Cadagua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platzhalter 18"/>
          <p:cNvSpPr txBox="1">
            <a:spLocks/>
          </p:cNvSpPr>
          <p:nvPr/>
        </p:nvSpPr>
        <p:spPr>
          <a:xfrm>
            <a:off x="6007766" y="6271396"/>
            <a:ext cx="2232025" cy="432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200.000</a:t>
            </a:r>
            <a:r>
              <a:rPr kumimoji="0" lang="de-DE" sz="12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€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platzhalter 17"/>
          <p:cNvSpPr txBox="1">
            <a:spLocks/>
          </p:cNvSpPr>
          <p:nvPr/>
        </p:nvSpPr>
        <p:spPr>
          <a:xfrm>
            <a:off x="9128410" y="5362382"/>
            <a:ext cx="2232028" cy="433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2015 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extplatzhalter 19"/>
          <p:cNvSpPr txBox="1">
            <a:spLocks/>
          </p:cNvSpPr>
          <p:nvPr/>
        </p:nvSpPr>
        <p:spPr>
          <a:xfrm>
            <a:off x="9128413" y="6271396"/>
            <a:ext cx="2232025" cy="432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Tenerife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Textplatzhalter 16"/>
          <p:cNvSpPr txBox="1">
            <a:spLocks/>
          </p:cNvSpPr>
          <p:nvPr/>
        </p:nvSpPr>
        <p:spPr>
          <a:xfrm>
            <a:off x="6007766" y="4928994"/>
            <a:ext cx="2232025" cy="433388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Cliente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platzhalter 16"/>
          <p:cNvSpPr txBox="1">
            <a:spLocks/>
          </p:cNvSpPr>
          <p:nvPr/>
        </p:nvSpPr>
        <p:spPr>
          <a:xfrm>
            <a:off x="6007766" y="5846027"/>
            <a:ext cx="2232025" cy="425369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 smtClean="0">
                <a:solidFill>
                  <a:schemeClr val="bg1"/>
                </a:solidFill>
                <a:latin typeface="Arial"/>
              </a:rPr>
              <a:t>Presupuesto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9" name="Textplatzhalter 16"/>
          <p:cNvSpPr txBox="1">
            <a:spLocks/>
          </p:cNvSpPr>
          <p:nvPr/>
        </p:nvSpPr>
        <p:spPr>
          <a:xfrm>
            <a:off x="9128410" y="4939058"/>
            <a:ext cx="2232025" cy="433388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 smtClean="0">
                <a:solidFill>
                  <a:schemeClr val="bg1"/>
                </a:solidFill>
                <a:latin typeface="Arial"/>
              </a:rPr>
              <a:t>Ejecución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0" name="Textplatzhalter 16"/>
          <p:cNvSpPr txBox="1">
            <a:spLocks/>
          </p:cNvSpPr>
          <p:nvPr/>
        </p:nvSpPr>
        <p:spPr>
          <a:xfrm>
            <a:off x="9128413" y="5847278"/>
            <a:ext cx="2232025" cy="433388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marL="0" indent="0" algn="ctr" defTabSz="749300" rtl="0" eaLnBrk="0" fontAlgn="base" hangingPunct="0">
              <a:spcBef>
                <a:spcPts val="0"/>
              </a:spcBef>
              <a:spcAft>
                <a:spcPct val="0"/>
              </a:spcAft>
              <a:defRPr sz="1200" b="1" baseline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609600" indent="-23495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2pPr>
            <a:lvl3pPr marL="938213" indent="-188913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 b="1">
                <a:solidFill>
                  <a:srgbClr val="333399"/>
                </a:solidFill>
                <a:latin typeface="+mn-lt"/>
              </a:defRPr>
            </a:lvl3pPr>
            <a:lvl4pPr marL="131286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 b="1">
                <a:solidFill>
                  <a:srgbClr val="333399"/>
                </a:solidFill>
                <a:latin typeface="+mn-lt"/>
              </a:defRPr>
            </a:lvl4pPr>
            <a:lvl5pPr marL="16875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5pPr>
            <a:lvl6pPr marL="21447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6pPr>
            <a:lvl7pPr marL="26019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7pPr>
            <a:lvl8pPr marL="30591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8pPr>
            <a:lvl9pPr marL="3516313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rgbClr val="333399"/>
                </a:solidFill>
                <a:latin typeface="+mn-lt"/>
              </a:defRPr>
            </a:lvl9pPr>
          </a:lstStyle>
          <a:p>
            <a:pPr marL="0" marR="0" lvl="0" indent="0" algn="ctr" defTabSz="749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 smtClean="0">
                <a:solidFill>
                  <a:schemeClr val="bg1"/>
                </a:solidFill>
                <a:latin typeface="Arial"/>
              </a:rPr>
              <a:t>Localización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002" y="144537"/>
            <a:ext cx="2675436" cy="81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241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Denise</dc:creator>
  <cp:lastModifiedBy>Denise</cp:lastModifiedBy>
  <cp:revision>11</cp:revision>
  <dcterms:created xsi:type="dcterms:W3CDTF">2019-12-19T08:13:18Z</dcterms:created>
  <dcterms:modified xsi:type="dcterms:W3CDTF">2020-06-16T11:25:46Z</dcterms:modified>
</cp:coreProperties>
</file>